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74" r:id="rId4"/>
    <p:sldId id="265" r:id="rId5"/>
    <p:sldId id="266" r:id="rId6"/>
    <p:sldId id="267" r:id="rId7"/>
    <p:sldId id="268" r:id="rId8"/>
    <p:sldId id="270" r:id="rId9"/>
    <p:sldId id="269" r:id="rId10"/>
    <p:sldId id="271" r:id="rId11"/>
    <p:sldId id="272" r:id="rId12"/>
    <p:sldId id="273" r:id="rId13"/>
    <p:sldId id="275" r:id="rId14"/>
    <p:sldId id="276" r:id="rId15"/>
    <p:sldId id="277" r:id="rId16"/>
    <p:sldId id="260" r:id="rId17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-220" y="-4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00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0450" cy="34544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69CF94B-0D6D-4034-B9C2-8487CEFCF731}" type="slidenum">
              <a:rPr lang="zh-CN" altLang="en-US" smtClean="0"/>
              <a:t>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BC06E6A-9EA3-4AE7-85C3-73E2AF8183B1}" type="slidenum">
              <a:rPr lang="zh-CN" altLang="en-US" smtClean="0"/>
              <a:t>16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42863" y="971550"/>
            <a:ext cx="12276138" cy="546100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0" name="Group 11"/>
          <p:cNvGrpSpPr/>
          <p:nvPr/>
        </p:nvGrpSpPr>
        <p:grpSpPr bwMode="auto">
          <a:xfrm>
            <a:off x="977900" y="5203825"/>
            <a:ext cx="5986463" cy="55563"/>
            <a:chOff x="2055030" y="1463669"/>
            <a:chExt cx="2304256" cy="544908"/>
          </a:xfrm>
        </p:grpSpPr>
        <p:sp>
          <p:nvSpPr>
            <p:cNvPr id="11" name="Rectangle 4"/>
            <p:cNvSpPr/>
            <p:nvPr/>
          </p:nvSpPr>
          <p:spPr>
            <a:xfrm>
              <a:off x="2055030" y="1463669"/>
              <a:ext cx="576217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" name="Rectangle 6"/>
            <p:cNvSpPr/>
            <p:nvPr/>
          </p:nvSpPr>
          <p:spPr>
            <a:xfrm>
              <a:off x="2631247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" name="Rectangle 7"/>
            <p:cNvSpPr/>
            <p:nvPr/>
          </p:nvSpPr>
          <p:spPr>
            <a:xfrm>
              <a:off x="3207463" y="1463669"/>
              <a:ext cx="575606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" name="Rectangle 8"/>
            <p:cNvSpPr/>
            <p:nvPr/>
          </p:nvSpPr>
          <p:spPr>
            <a:xfrm>
              <a:off x="3783069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77900" y="2279988"/>
            <a:ext cx="6337300" cy="2387600"/>
          </a:xfrm>
        </p:spPr>
        <p:txBody>
          <a:bodyPr anchor="b"/>
          <a:lstStyle>
            <a:lvl1pPr algn="l">
              <a:defRPr sz="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77900" y="4672580"/>
            <a:ext cx="6337300" cy="460034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D867B-F0FF-4DA3-B4C5-49FAB8F0F41C}" type="datetimeFigureOut">
              <a:rPr lang="zh-CN" altLang="en-US"/>
              <a:t>2018/6/4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9E9E8-B457-4A51-AF29-6170E1F2389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29067"/>
            <a:ext cx="10515600" cy="5575095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23888" y="0"/>
            <a:ext cx="10175875" cy="1390650"/>
          </a:xfrm>
          <a:prstGeom prst="rect">
            <a:avLst/>
          </a:prstGeom>
          <a:solidFill>
            <a:srgbClr val="EC202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32543"/>
            <a:ext cx="10175875" cy="132556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98248-B8A2-469F-A783-02A4FC1B6222}" type="datetimeFigureOut">
              <a:rPr lang="zh-CN" altLang="en-US"/>
              <a:t>2018/6/4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DF7BBB-393F-4C6B-B756-266916FD738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42863" y="971550"/>
            <a:ext cx="12276138" cy="546100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3120571"/>
            <a:ext cx="9359900" cy="1209675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09700" y="4357234"/>
            <a:ext cx="9359900" cy="563109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29D0DB-44BB-4595-8C4F-6AC1E9CC9DFE}" type="datetimeFigureOut">
              <a:rPr lang="zh-CN" altLang="en-US"/>
              <a:t>2018/6/4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603608-293F-4B8F-9E32-0DC1AF321FA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23888" y="0"/>
            <a:ext cx="10175875" cy="1390650"/>
          </a:xfrm>
          <a:prstGeom prst="rect">
            <a:avLst/>
          </a:prstGeom>
          <a:solidFill>
            <a:srgbClr val="EC202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2281" y="0"/>
            <a:ext cx="10157482" cy="1390650"/>
          </a:xfrm>
        </p:spPr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CD980-6AC0-44C5-BE5E-196BA56B23D4}" type="datetimeFigureOut">
              <a:rPr lang="zh-CN" altLang="en-US"/>
              <a:t>2018/6/4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535D59-8D85-4651-855E-C8B6D65D722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82630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757713"/>
            <a:ext cx="5157787" cy="34319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82630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757713"/>
            <a:ext cx="5183188" cy="34319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C58D9-5BD2-4EF7-B57D-5AFA089799A6}" type="datetimeFigureOut">
              <a:rPr lang="zh-CN" altLang="en-US"/>
              <a:t>2018/6/4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435C8-98F5-4C13-8939-C0CFFBF1F03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42863" y="971550"/>
            <a:ext cx="12276138" cy="546100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9" name="Group 11"/>
          <p:cNvGrpSpPr/>
          <p:nvPr/>
        </p:nvGrpSpPr>
        <p:grpSpPr bwMode="auto">
          <a:xfrm>
            <a:off x="977900" y="5203825"/>
            <a:ext cx="5986463" cy="55563"/>
            <a:chOff x="2055030" y="1463669"/>
            <a:chExt cx="2304256" cy="544908"/>
          </a:xfrm>
        </p:grpSpPr>
        <p:sp>
          <p:nvSpPr>
            <p:cNvPr id="10" name="Rectangle 4"/>
            <p:cNvSpPr/>
            <p:nvPr/>
          </p:nvSpPr>
          <p:spPr>
            <a:xfrm>
              <a:off x="2055030" y="1463669"/>
              <a:ext cx="576217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" name="Rectangle 6"/>
            <p:cNvSpPr/>
            <p:nvPr/>
          </p:nvSpPr>
          <p:spPr>
            <a:xfrm>
              <a:off x="2631247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" name="Rectangle 7"/>
            <p:cNvSpPr/>
            <p:nvPr/>
          </p:nvSpPr>
          <p:spPr>
            <a:xfrm>
              <a:off x="3207463" y="1463669"/>
              <a:ext cx="575606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" name="Rectangle 8"/>
            <p:cNvSpPr/>
            <p:nvPr/>
          </p:nvSpPr>
          <p:spPr>
            <a:xfrm>
              <a:off x="3783069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77900" y="2585698"/>
            <a:ext cx="6337300" cy="2072139"/>
          </a:xfrm>
        </p:spPr>
        <p:txBody>
          <a:bodyPr anchor="b"/>
          <a:lstStyle>
            <a:lvl1pPr>
              <a:defRPr sz="6600" b="1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45F9B0-5967-4FCD-82CC-B233AEBF4B72}" type="datetimeFigureOut">
              <a:rPr lang="zh-CN" altLang="en-US"/>
              <a:t>2018/6/4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C9203-89D2-4924-A4FC-4A15B71DF7F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16" name="副标题 2"/>
          <p:cNvSpPr>
            <a:spLocks noGrp="1"/>
          </p:cNvSpPr>
          <p:nvPr>
            <p:ph type="subTitle" idx="1"/>
          </p:nvPr>
        </p:nvSpPr>
        <p:spPr>
          <a:xfrm>
            <a:off x="977900" y="4672580"/>
            <a:ext cx="6337300" cy="460034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23888" y="0"/>
            <a:ext cx="10175875" cy="1390650"/>
          </a:xfrm>
          <a:prstGeom prst="rect">
            <a:avLst/>
          </a:prstGeom>
          <a:solidFill>
            <a:srgbClr val="EC202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16E6E-0B16-411C-BA3B-AFA3C6E15BE8}" type="datetimeFigureOut">
              <a:rPr lang="zh-CN" altLang="en-US"/>
              <a:t>2018/6/4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B42BA5-A8DF-499D-8107-AA0051FE7F3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2018/6/4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029370" y="365125"/>
            <a:ext cx="1324429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8987971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5D02437-23B4-4C4D-9D04-C5A414006191}" type="datetimeFigureOut">
              <a:rPr lang="zh-CN" altLang="en-US"/>
              <a:t>2018/6/4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9B73ADB-A5A5-4EDB-B16F-3E3AC4AB0844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5F5560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5F556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5F556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5F556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5F55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9300" y="1769745"/>
            <a:ext cx="5452110" cy="2662555"/>
          </a:xfrm>
        </p:spPr>
        <p:txBody>
          <a:bodyPr/>
          <a:lstStyle/>
          <a:p>
            <a:pPr algn="ctr"/>
            <a:r>
              <a:rPr lang="zh-CN" altLang="en-US"/>
              <a:t>未来五天天气情况查询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91260" y="4719320"/>
            <a:ext cx="5270500" cy="459740"/>
          </a:xfrm>
        </p:spPr>
        <p:txBody>
          <a:bodyPr/>
          <a:lstStyle/>
          <a:p>
            <a:pPr algn="r"/>
            <a:r>
              <a:rPr lang="en-US" altLang="zh-CN" sz="3200" b="1" i="1"/>
              <a:t>by   wq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66215"/>
            <a:ext cx="10515600" cy="5185410"/>
          </a:xfrm>
        </p:spPr>
        <p:txBody>
          <a:bodyPr>
            <a:normAutofit/>
          </a:bodyPr>
          <a:lstStyle/>
          <a:p>
            <a:pPr indent="812800" algn="l" latinLnBrk="0"/>
            <a:r>
              <a:rPr lang="zh-CN" altLang="en-US" sz="2400" b="1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执行以后输入城市名称拼音：</a:t>
            </a:r>
            <a:r>
              <a:rPr lang="en-US" altLang="zh-CN" sz="2400" b="1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chengdu</a:t>
            </a:r>
          </a:p>
          <a:p>
            <a:pPr indent="812800" algn="l" latinLnBrk="0"/>
            <a:endParaRPr lang="en-US" altLang="zh-CN" sz="24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endParaRPr lang="en-US" altLang="zh-CN" sz="24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endParaRPr lang="en-US" altLang="zh-CN" sz="24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endParaRPr lang="en-US" altLang="zh-CN" sz="24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endParaRPr lang="en-US" altLang="zh-CN" sz="24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r>
              <a:rPr lang="zh-CN" altLang="en-US" sz="2400" b="1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此时已经显示所要查询的信息，查询完成。</a:t>
            </a:r>
            <a:endParaRPr lang="en-US" altLang="zh-CN" sz="24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endParaRPr lang="en-US" altLang="zh-CN" sz="24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4965" y="-10160"/>
            <a:ext cx="10887710" cy="1476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555" y="2367280"/>
            <a:ext cx="5327015" cy="28752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8900"/>
            <a:ext cx="10515600" cy="5285105"/>
          </a:xfrm>
        </p:spPr>
        <p:txBody>
          <a:bodyPr>
            <a:normAutofit/>
          </a:bodyPr>
          <a:lstStyle/>
          <a:p>
            <a:pPr indent="812800" algn="l" latinLnBrk="0"/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前面已经说到生成的</a:t>
            </a:r>
            <a:r>
              <a:rPr lang="en-US" altLang="zh-CN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exe</a:t>
            </a:r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文件的目录在创建成功后会显示，</a:t>
            </a: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点开</a:t>
            </a:r>
            <a:r>
              <a:rPr lang="en-US" altLang="zh-CN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exe</a:t>
            </a:r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文件以后，输入</a:t>
            </a:r>
            <a:r>
              <a:rPr lang="en-US" altLang="zh-CN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chengdu</a:t>
            </a:r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功能介绍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——</a:t>
            </a:r>
            <a:r>
              <a:rPr 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exe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展示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955" y="2094865"/>
            <a:ext cx="3723640" cy="533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830" y="3075305"/>
            <a:ext cx="3545840" cy="23145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82905"/>
            <a:ext cx="10515600" cy="6268720"/>
          </a:xfrm>
        </p:spPr>
        <p:txBody>
          <a:bodyPr>
            <a:normAutofit/>
          </a:bodyPr>
          <a:lstStyle/>
          <a:p>
            <a:pPr indent="812800" algn="l" latinLnBrk="0"/>
            <a:r>
              <a:rPr lang="zh-CN" altLang="en-US" sz="2400" b="1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结果：</a:t>
            </a:r>
          </a:p>
          <a:p>
            <a:pPr indent="812800" algn="l" latinLnBrk="0"/>
            <a:endParaRPr lang="zh-CN" altLang="en-US" sz="24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endParaRPr lang="zh-CN" altLang="en-US" sz="24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endParaRPr lang="zh-CN" altLang="en-US" sz="24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endParaRPr lang="zh-CN" altLang="en-US" sz="24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r>
              <a:rPr lang="zh-CN" altLang="en-US" sz="2400" b="1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可以看到最后显示了所有要查询的信息，并且窗口没有闪退。点击任意键以后退出。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52145" y="-9525"/>
            <a:ext cx="10887710" cy="1476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865" y="1323975"/>
            <a:ext cx="4669790" cy="30486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2100" y="1346200"/>
            <a:ext cx="11722100" cy="5511800"/>
          </a:xfrm>
        </p:spPr>
        <p:txBody>
          <a:bodyPr>
            <a:normAutofit/>
          </a:bodyPr>
          <a:lstStyle/>
          <a:p>
            <a:pPr indent="812800" algn="l" latinLnBrk="0"/>
            <a:endParaRPr lang="zh-CN" altLang="en-US" sz="2400" b="1" dirty="0">
              <a:solidFill>
                <a:schemeClr val="tx1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1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、学习掌握</a:t>
            </a:r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Python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基础语法中的一般用法，例如</a:t>
            </a:r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if for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等。</a:t>
            </a:r>
            <a:endParaRPr lang="en-US" altLang="zh-CN" sz="2400" b="1" dirty="0" smtClean="0">
              <a:solidFill>
                <a:schemeClr val="tx1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、了解</a:t>
            </a:r>
            <a:r>
              <a:rPr lang="en-US" altLang="zh-CN" sz="2400" b="1" dirty="0" err="1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Spyder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软件的使用，使用</a:t>
            </a:r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Python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进行数据抓取和显示。</a:t>
            </a:r>
            <a:endParaRPr lang="en-US" altLang="zh-CN" sz="2400" b="1" dirty="0" smtClean="0">
              <a:solidFill>
                <a:schemeClr val="tx1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/>
            <a:r>
              <a:rPr lang="en-US" altLang="zh-CN" sz="2400" b="1" dirty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3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、熟悉</a:t>
            </a:r>
            <a:r>
              <a:rPr lang="en-US" altLang="zh-CN" sz="2400" b="1" dirty="0" err="1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scala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项目的创建，环境的配置，基本结构等。</a:t>
            </a:r>
            <a:endParaRPr lang="en-US" altLang="zh-CN" sz="2400" b="1" dirty="0" smtClean="0">
              <a:solidFill>
                <a:schemeClr val="tx1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/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4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、了解</a:t>
            </a:r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Scala ide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的使用。</a:t>
            </a:r>
            <a:endParaRPr lang="en-US" altLang="zh-CN" sz="2400" b="1" dirty="0" smtClean="0">
              <a:solidFill>
                <a:schemeClr val="tx1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/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5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、认真学习后续的</a:t>
            </a:r>
            <a:r>
              <a:rPr lang="en-US" altLang="zh-CN" sz="2400" b="1" dirty="0" err="1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redis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。</a:t>
            </a:r>
            <a:endParaRPr lang="en-US" altLang="zh-CN" sz="2400" b="1" dirty="0" smtClean="0">
              <a:solidFill>
                <a:schemeClr val="tx1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/>
            <a:endParaRPr lang="en-US" altLang="zh-CN" sz="2400" b="1" dirty="0">
              <a:solidFill>
                <a:schemeClr val="tx1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/>
            <a:endParaRPr lang="en-US" altLang="zh-CN" sz="2400" b="1" dirty="0" smtClean="0">
              <a:solidFill>
                <a:schemeClr val="tx1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3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、本周计划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lt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548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2100" y="1346200"/>
            <a:ext cx="11722100" cy="5511800"/>
          </a:xfrm>
        </p:spPr>
        <p:txBody>
          <a:bodyPr>
            <a:normAutofit/>
          </a:bodyPr>
          <a:lstStyle/>
          <a:p>
            <a:pPr indent="812800" algn="l" latinLnBrk="0"/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1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、早上</a:t>
            </a:r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8</a:t>
            </a:r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:20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到教室上课</a:t>
            </a:r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-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中午</a:t>
            </a:r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12</a:t>
            </a:r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:00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放学，认真跟着老师的步子走。</a:t>
            </a:r>
            <a:endParaRPr lang="en-US" altLang="zh-CN" sz="2400" b="1" dirty="0" smtClean="0">
              <a:solidFill>
                <a:schemeClr val="tx1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、中午</a:t>
            </a:r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12:40-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中午</a:t>
            </a:r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1:10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，消化上午的知识点。</a:t>
            </a:r>
            <a:endParaRPr lang="en-US" altLang="zh-CN" sz="2400" b="1" dirty="0" smtClean="0">
              <a:solidFill>
                <a:schemeClr val="tx1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3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、下午</a:t>
            </a:r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2</a:t>
            </a:r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:20-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下午</a:t>
            </a:r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6:00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，上课。</a:t>
            </a:r>
            <a:endParaRPr lang="en-US" altLang="zh-CN" sz="2400" b="1" dirty="0" smtClean="0">
              <a:solidFill>
                <a:schemeClr val="tx1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4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、晚上</a:t>
            </a:r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7</a:t>
            </a:r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:00-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晚上</a:t>
            </a:r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8:00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，完成老师布置的任务等。</a:t>
            </a:r>
            <a:endParaRPr lang="en-US" altLang="zh-CN" sz="2400" b="1" dirty="0" smtClean="0">
              <a:solidFill>
                <a:schemeClr val="tx1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en-US" altLang="zh-CN" sz="2400" b="1" dirty="0" smtClean="0">
              <a:solidFill>
                <a:schemeClr val="tx1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/>
            <a:endParaRPr lang="en-US" altLang="zh-CN" sz="2400" b="1" dirty="0">
              <a:solidFill>
                <a:schemeClr val="tx1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/>
            <a:endParaRPr lang="en-US" altLang="zh-CN" sz="2400" b="1" dirty="0" smtClean="0">
              <a:solidFill>
                <a:schemeClr val="tx1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4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、时间安排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lt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5461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2100" y="1346200"/>
            <a:ext cx="11722100" cy="5511800"/>
          </a:xfrm>
        </p:spPr>
        <p:txBody>
          <a:bodyPr>
            <a:normAutofit/>
          </a:bodyPr>
          <a:lstStyle/>
          <a:p>
            <a:pPr indent="812800" algn="l" latinLnBrk="0"/>
            <a:endParaRPr lang="zh-CN" altLang="en-US" sz="2400" b="1" dirty="0">
              <a:solidFill>
                <a:schemeClr val="tx1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/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1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、了解了</a:t>
            </a:r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Python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和</a:t>
            </a:r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java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在语法上的一些不同。</a:t>
            </a:r>
            <a:endParaRPr lang="en-US" altLang="zh-CN" sz="2400" b="1" dirty="0" smtClean="0">
              <a:solidFill>
                <a:schemeClr val="tx1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/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、学会在一个完全没有配置</a:t>
            </a:r>
            <a:r>
              <a:rPr lang="en-US" altLang="zh-CN" sz="2400" b="1" dirty="0" err="1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jdk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等等环境的电脑上，自己配置。</a:t>
            </a:r>
            <a:endParaRPr lang="en-US" altLang="zh-CN" sz="2400" b="1" dirty="0" smtClean="0">
              <a:solidFill>
                <a:schemeClr val="tx1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/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3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、提高了每天的代码量。</a:t>
            </a:r>
            <a:endParaRPr lang="en-US" altLang="zh-CN" sz="2400" b="1" dirty="0" smtClean="0">
              <a:solidFill>
                <a:schemeClr val="tx1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/>
            <a:r>
              <a:rPr lang="en-US" altLang="zh-CN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4</a:t>
            </a:r>
            <a:r>
              <a:rPr lang="zh-CN" altLang="en-US" sz="2400" b="1" dirty="0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、认识到及时复习和勤加练习的</a:t>
            </a:r>
            <a:r>
              <a:rPr lang="zh-CN" altLang="en-US" sz="2400" b="1" smtClean="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重要性。</a:t>
            </a:r>
            <a:endParaRPr lang="en-US" altLang="zh-CN" sz="2400" b="1" dirty="0">
              <a:solidFill>
                <a:schemeClr val="tx1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/>
            <a:endParaRPr lang="en-US" altLang="zh-CN" sz="2400" b="1" dirty="0" smtClean="0">
              <a:solidFill>
                <a:schemeClr val="tx1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4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、收获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lt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5461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项目展示完毕</a:t>
            </a:r>
            <a:r>
              <a:rPr lang="en-US" altLang="zh-CN" dirty="0" smtClean="0"/>
              <a:t>THANK YOU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376363"/>
            <a:ext cx="12276138" cy="546100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196" name="矩形 10"/>
          <p:cNvSpPr>
            <a:spLocks noChangeArrowheads="1"/>
          </p:cNvSpPr>
          <p:nvPr/>
        </p:nvSpPr>
        <p:spPr bwMode="auto">
          <a:xfrm>
            <a:off x="5254625" y="2114550"/>
            <a:ext cx="3587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时间安排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7" name="矩形 11"/>
          <p:cNvSpPr>
            <a:spLocks noChangeArrowheads="1"/>
          </p:cNvSpPr>
          <p:nvPr/>
        </p:nvSpPr>
        <p:spPr bwMode="auto">
          <a:xfrm>
            <a:off x="1666875" y="3876675"/>
            <a:ext cx="3587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本周计划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8" name="矩形 12"/>
          <p:cNvSpPr>
            <a:spLocks noChangeArrowheads="1"/>
          </p:cNvSpPr>
          <p:nvPr/>
        </p:nvSpPr>
        <p:spPr bwMode="auto">
          <a:xfrm>
            <a:off x="1666875" y="3071568"/>
            <a:ext cx="3587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项目介绍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64895" y="355600"/>
            <a:ext cx="1673860" cy="993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86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9" name="矩形 12"/>
          <p:cNvSpPr>
            <a:spLocks noChangeArrowheads="1"/>
          </p:cNvSpPr>
          <p:nvPr/>
        </p:nvSpPr>
        <p:spPr bwMode="auto">
          <a:xfrm>
            <a:off x="1666875" y="2114550"/>
            <a:ext cx="3587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自我介绍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12"/>
          <p:cNvSpPr>
            <a:spLocks noChangeArrowheads="1"/>
          </p:cNvSpPr>
          <p:nvPr/>
        </p:nvSpPr>
        <p:spPr bwMode="auto">
          <a:xfrm>
            <a:off x="5347921" y="3071568"/>
            <a:ext cx="3587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最后收获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812800" algn="l" latinLnBrk="0"/>
            <a:r>
              <a:rPr lang="zh-CN" altLang="en-US" sz="1800" dirty="0" smtClean="0"/>
              <a:t>姓名：王窍</a:t>
            </a:r>
            <a:endParaRPr lang="en-US" altLang="zh-CN" sz="1800" dirty="0" smtClean="0"/>
          </a:p>
          <a:p>
            <a:pPr indent="812800" algn="l" latinLnBrk="0"/>
            <a:r>
              <a:rPr lang="zh-CN" altLang="en-US" sz="1800" dirty="0" smtClean="0"/>
              <a:t>学校：乐山师范学院</a:t>
            </a:r>
            <a:endParaRPr lang="en-US" altLang="zh-CN" sz="1800" dirty="0" smtClean="0"/>
          </a:p>
          <a:p>
            <a:pPr indent="812800" algn="l" latinLnBrk="0"/>
            <a:r>
              <a:rPr lang="zh-CN" altLang="en-US" sz="1800" dirty="0" smtClean="0"/>
              <a:t>专业：信息与计算科学</a:t>
            </a:r>
            <a:endParaRPr lang="en-US" altLang="zh-CN" sz="1800" dirty="0" smtClean="0"/>
          </a:p>
          <a:p>
            <a:pPr indent="812800" algn="l" latinLnBrk="0"/>
            <a:r>
              <a:rPr lang="zh-CN" altLang="en-US" sz="1800" dirty="0" smtClean="0"/>
              <a:t>年级：</a:t>
            </a:r>
            <a:r>
              <a:rPr lang="en-US" altLang="zh-CN" sz="1800" dirty="0" smtClean="0"/>
              <a:t>15</a:t>
            </a:r>
            <a:r>
              <a:rPr lang="zh-CN" altLang="en-US" sz="1800" dirty="0" smtClean="0"/>
              <a:t>级</a:t>
            </a:r>
            <a:endParaRPr lang="en-US" altLang="zh-CN" sz="1800" dirty="0" smtClean="0"/>
          </a:p>
          <a:p>
            <a:pPr indent="812800" algn="l" latinLnBrk="0"/>
            <a:r>
              <a:rPr lang="zh-CN" altLang="en-US" sz="1800" dirty="0"/>
              <a:t>组</a:t>
            </a:r>
            <a:r>
              <a:rPr lang="zh-CN" altLang="en-US" sz="1800" dirty="0" smtClean="0"/>
              <a:t>别：第一小组</a:t>
            </a:r>
            <a:endParaRPr lang="en-US" altLang="zh-CN" sz="1800" dirty="0"/>
          </a:p>
          <a:p>
            <a:pPr indent="812800" algn="l" latinLnBrk="0"/>
            <a:r>
              <a:rPr lang="zh-CN" altLang="en-US" sz="1800" dirty="0" smtClean="0"/>
              <a:t>性格：活泼开朗，心直口快，较有耐心，自我约束力较弱。</a:t>
            </a:r>
            <a:endParaRPr lang="en-US" altLang="zh-CN" sz="1800" dirty="0" smtClean="0"/>
          </a:p>
          <a:p>
            <a:pPr indent="812800" algn="l" latinLnBrk="0"/>
            <a:r>
              <a:rPr lang="zh-CN" altLang="en-US" sz="1800" dirty="0" smtClean="0"/>
              <a:t>爱好：推理小说，惊悚电影，民谣</a:t>
            </a:r>
            <a:r>
              <a:rPr lang="en-US" altLang="zh-CN" sz="1800" dirty="0" smtClean="0"/>
              <a:t>……</a:t>
            </a:r>
            <a:endParaRPr lang="zh-CN" altLang="en-US" sz="18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1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、自我介绍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3489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812800" algn="l" latinLnBrk="0"/>
            <a:r>
              <a:rPr lang="zh-CN" altLang="en-US"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本项目是用</a:t>
            </a:r>
            <a:r>
              <a:rPr lang="en-US" altLang="zh-CN"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Python</a:t>
            </a:r>
            <a:r>
              <a:rPr lang="zh-CN" altLang="en-US"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语言编程的应用型软件，采用输入所要查询城市的拼音来查询该城市未来五天的天气情况。</a:t>
            </a:r>
            <a:endParaRPr lang="zh-CN" altLang="en-US" sz="320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>
              <a:extLst>
                <a:ext uri="{35155182-B16C-46BC-9424-99874614C6A1}">
                  <wpsdc:indentchars xmlns:wpsdc="http://www.wps.cn/officeDocument/2017/drawingmlCustomData" xmlns="" val="200" checksum="3877492575"/>
                </a:ext>
              </a:extLst>
            </a:pPr>
            <a:r>
              <a:rPr lang="zh-CN" altLang="en-US"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查询结果包括五天的日期、天气、最高气温、最低气温、气压等信息，并且每一天间隔三小时会有一次的天气情况。</a:t>
            </a:r>
            <a:endParaRPr lang="zh-CN" altLang="en-US" sz="3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2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、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项目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简介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4205" y="1358265"/>
            <a:ext cx="10729595" cy="5181600"/>
          </a:xfrm>
        </p:spPr>
        <p:txBody>
          <a:bodyPr>
            <a:normAutofit fontScale="77500" lnSpcReduction="10000"/>
          </a:bodyPr>
          <a:lstStyle/>
          <a:p>
            <a:pPr indent="177800" algn="l" latinLnBrk="0"/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import urllib.request as r</a:t>
            </a:r>
            <a:endParaRPr sz="320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558800" algn="l" latinLnBrk="0">
              <a:extLst>
                <a:ext uri="{35155182-B16C-46BC-9424-99874614C6A1}">
                  <wpsdc:indentchars xmlns:wpsdc="http://www.wps.cn/officeDocument/2017/drawingmlCustomData" xmlns="" val="200" checksum="1956455923"/>
                </a:ext>
              </a:extLst>
            </a:pPr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import json</a:t>
            </a:r>
            <a:endParaRPr sz="320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558800" algn="l" latinLnBrk="0">
              <a:extLst>
                <a:ext uri="{35155182-B16C-46BC-9424-99874614C6A1}">
                  <wpsdc:indentchars xmlns:wpsdc="http://www.wps.cn/officeDocument/2017/drawingmlCustomData" xmlns="" val="200" checksum="1956455923"/>
                </a:ext>
              </a:extLst>
            </a:pPr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city = input("输入城市（拼音）");</a:t>
            </a:r>
            <a:endParaRPr sz="320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558800" algn="l" latinLnBrk="0">
              <a:extLst>
                <a:ext uri="{35155182-B16C-46BC-9424-99874614C6A1}">
                  <wpsdc:indentchars xmlns:wpsdc="http://www.wps.cn/officeDocument/2017/drawingmlCustomData" xmlns="" val="200" checksum="1956455923"/>
                </a:ext>
              </a:extLst>
            </a:pPr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address='http://api.openweathermap.org/data/2.5/forecast?q={},cn&amp;mode=json&amp;lang=zh_cn&amp;&amp;APPID=6a67ed641c0fda8b69715c43518b6996&amp;units=metric' </a:t>
            </a:r>
            <a:endParaRPr sz="320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558800" algn="l" latinLnBrk="0">
              <a:extLst>
                <a:ext uri="{35155182-B16C-46BC-9424-99874614C6A1}">
                  <wpsdc:indentchars xmlns:wpsdc="http://www.wps.cn/officeDocument/2017/drawingmlCustomData" xmlns="" val="200" checksum="1956455923"/>
                </a:ext>
              </a:extLst>
            </a:pPr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info=r.urlopen(address.format(city)).read().decode('utf-8','ignore') </a:t>
            </a:r>
            <a:endParaRPr sz="320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558800" algn="l" latinLnBrk="0">
              <a:extLst>
                <a:ext uri="{35155182-B16C-46BC-9424-99874614C6A1}">
                  <wpsdc:indentchars xmlns:wpsdc="http://www.wps.cn/officeDocument/2017/drawingmlCustomData" xmlns="" val="200" checksum="1956455923"/>
                </a:ext>
              </a:extLst>
            </a:pPr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data = json.loads(info)</a:t>
            </a:r>
            <a:endParaRPr sz="320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558800" algn="l" latinLnBrk="0">
              <a:extLst>
                <a:ext uri="{35155182-B16C-46BC-9424-99874614C6A1}">
                  <wpsdc:indentchars xmlns:wpsdc="http://www.wps.cn/officeDocument/2017/drawingmlCustomData" xmlns="" val="200" checksum="1956455923"/>
                </a:ext>
              </a:extLst>
            </a:pPr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date = []</a:t>
            </a:r>
          </a:p>
          <a:p>
            <a:pPr indent="635000" algn="l" latinLnBrk="0">
              <a:extLst>
                <a:ext uri="{35155182-B16C-46BC-9424-99874614C6A1}">
                  <wpsdc:indentchars xmlns:wpsdc="http://www.wps.cn/officeDocument/2017/drawingmlCustomData" xmlns="" val="200" checksum="1170532397"/>
                </a:ext>
              </a:extLst>
            </a:pPr>
            <a:r>
              <a:rPr lang="zh-CN" altLang="en-US" sz="3600" dirty="0"/>
              <a:t>将城市拼音获取到传入到</a:t>
            </a:r>
            <a:r>
              <a:rPr lang="en-US" altLang="zh-CN" sz="3600" dirty="0"/>
              <a:t>address</a:t>
            </a:r>
            <a:r>
              <a:rPr lang="zh-CN" altLang="en-US" sz="3600" dirty="0"/>
              <a:t>里面，然后将获取到的天气信息存入</a:t>
            </a:r>
            <a:r>
              <a:rPr lang="en-US" altLang="zh-CN" sz="3600" dirty="0"/>
              <a:t>data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代码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、结构展示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-33655"/>
            <a:ext cx="10515600" cy="6210935"/>
          </a:xfrm>
        </p:spPr>
        <p:txBody>
          <a:bodyPr>
            <a:normAutofit fontScale="67500" lnSpcReduction="10000"/>
          </a:bodyPr>
          <a:lstStyle/>
          <a:p>
            <a:pPr indent="812800" algn="l" latinLnBrk="0"/>
            <a:endParaRPr lang="zh-CN" altLang="en-US" sz="3200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endParaRPr lang="zh-CN" altLang="en-US" sz="3200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endParaRPr lang="zh-CN" altLang="en-US" sz="3200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endParaRPr lang="zh-CN" altLang="en-US" sz="3200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r>
              <a:rPr lang="zh-CN" altLang="en-US" sz="3200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weather = {"日期":[],"天气":[],"最高气温":[],"最低气温":[],"气压":[]}</a:t>
            </a:r>
            <a:endParaRPr lang="zh-CN" altLang="en-US" sz="3200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r>
              <a:rPr lang="zh-CN" altLang="en-US" sz="3200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for i in range(len(data["list"])):</a:t>
            </a:r>
            <a:endParaRPr lang="zh-CN" altLang="en-US" sz="3200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r>
              <a:rPr lang="zh-CN" altLang="en-US" sz="3200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  weather["日期"].append(data["list"][i]["dt_txt"])</a:t>
            </a:r>
            <a:endParaRPr lang="zh-CN" altLang="en-US" sz="3200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r>
              <a:rPr lang="zh-CN" altLang="en-US" sz="3200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  weather["天气"].append(data["list"][i]["weather"][0]["description"])</a:t>
            </a:r>
            <a:endParaRPr lang="zh-CN" altLang="en-US" sz="3200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r>
              <a:rPr lang="zh-CN" altLang="en-US" sz="3200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  weather["最高气温"].append(data["list"][i]["main"]["temp_max"])</a:t>
            </a:r>
            <a:endParaRPr lang="zh-CN" altLang="en-US" sz="3200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r>
              <a:rPr lang="zh-CN" altLang="en-US" sz="3200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  weather["最低气温"].append(data["list"][i]["main"]["temp_min"])</a:t>
            </a:r>
            <a:endParaRPr lang="zh-CN" altLang="en-US" sz="3200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r>
              <a:rPr lang="zh-CN" altLang="en-US" sz="3200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  weather["气压"].append(data["list"][i]["main"]["pressure"])</a:t>
            </a:r>
          </a:p>
          <a:p>
            <a:pPr indent="812800" algn="l" latinLnBrk="0"/>
            <a:r>
              <a:rPr lang="zh-CN" altLang="en-US" sz="4400" dirty="0"/>
              <a:t>将需要的列提取出来存入</a:t>
            </a:r>
            <a:r>
              <a:rPr lang="en-US" altLang="zh-CN" sz="4400" dirty="0"/>
              <a:t>weather</a:t>
            </a:r>
            <a:endParaRPr lang="zh-CN" altLang="en-US" sz="3200" dirty="0"/>
          </a:p>
          <a:p>
            <a:pPr indent="812800" algn="l" latinLnBrk="0"/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592455" y="-3810"/>
            <a:ext cx="10461625" cy="1476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66215"/>
            <a:ext cx="10515600" cy="5185410"/>
          </a:xfrm>
        </p:spPr>
        <p:txBody>
          <a:bodyPr>
            <a:normAutofit fontScale="67500" lnSpcReduction="10000"/>
          </a:bodyPr>
          <a:lstStyle/>
          <a:p>
            <a:pPr indent="812800" algn="l" latinLnBrk="0"/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string="**********************************\n当前日期：\t{}\n当前天气：\t{}\n最高温度：\t{}\n最低温度：\t{}\n当前气压：\t{}\n\n**********************************"</a:t>
            </a:r>
          </a:p>
          <a:p>
            <a:pPr indent="812800" algn="l" latinLnBrk="0"/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pointData = weather["日期"][0][:10]</a:t>
            </a:r>
          </a:p>
          <a:p>
            <a:pPr indent="812800" algn="l" latinLnBrk="0"/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print("\n\n\n********************{}********************".format(pointData))</a:t>
            </a:r>
          </a:p>
          <a:p>
            <a:pPr indent="812800" algn="l" latinLnBrk="0"/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for i in range(len(data["list"])):</a:t>
            </a:r>
          </a:p>
          <a:p>
            <a:pPr indent="812800" algn="l" latinLnBrk="0"/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  if weather["日期"][i][:10] != pointData:</a:t>
            </a:r>
          </a:p>
          <a:p>
            <a:pPr indent="812800" algn="l" latinLnBrk="0"/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      pointData = weather["日期"][i][:10]        print("\n\n\n********************{}********************".format(pointData))</a:t>
            </a:r>
          </a:p>
          <a:p>
            <a:pPr indent="812800" algn="l" latinLnBrk="0"/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  print(string.format(weather["日期"][i],weather["天气"][i],weather["最高气温"][i],weather["最低气温"][i],weather["气压"][i]))</a:t>
            </a:r>
          </a:p>
          <a:p>
            <a:pPr indent="812800" algn="l" latinLnBrk="0"/>
            <a:r>
              <a:rPr lang="zh-CN" sz="4000" b="1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将数据显示出来，采用</a:t>
            </a:r>
            <a:r>
              <a:rPr lang="en-US" altLang="zh-CN" sz="4000" b="1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{}</a:t>
            </a:r>
            <a:r>
              <a:rPr lang="zh-CN" altLang="en-US" sz="4000" b="1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和。</a:t>
            </a:r>
            <a:r>
              <a:rPr lang="en-US" altLang="zh-CN" sz="4000" b="1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format</a:t>
            </a:r>
            <a:r>
              <a:rPr lang="zh-CN" altLang="en-US" sz="4000" b="1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来传参，最后打印出来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4965" y="-10160"/>
            <a:ext cx="10887710" cy="1476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-33655"/>
            <a:ext cx="10515600" cy="6210935"/>
          </a:xfrm>
        </p:spPr>
        <p:txBody>
          <a:bodyPr>
            <a:normAutofit/>
          </a:bodyPr>
          <a:lstStyle/>
          <a:p>
            <a:pPr indent="812800" algn="l" latinLnBrk="0"/>
            <a:r>
              <a:rPr lang="zh-CN" altLang="en-US" sz="1600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input("请输入任意字符结束查询：")</a:t>
            </a:r>
          </a:p>
          <a:p>
            <a:pPr indent="812800" algn="l" latinLnBrk="0"/>
            <a:endParaRPr lang="zh-CN" altLang="en-US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考虑到最终生成的</a:t>
            </a:r>
            <a:r>
              <a:rPr lang="en-US" altLang="zh-CN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.exe</a:t>
            </a:r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程序会在查询到所有信息以后闪退，达不到查看信息的目的，所以在最后加上一个</a:t>
            </a:r>
            <a:r>
              <a:rPr lang="en-US" altLang="zh-CN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input</a:t>
            </a:r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语句，来阻止程序的结束退出。</a:t>
            </a:r>
            <a:endParaRPr lang="zh-CN" altLang="en-US" sz="3200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在</a:t>
            </a:r>
            <a:r>
              <a:rPr lang="en-US" altLang="zh-CN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anaconda prompt</a:t>
            </a:r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里面输入</a:t>
            </a:r>
            <a:endParaRPr lang="zh-CN" altLang="en-US" sz="1600" dirty="0"/>
          </a:p>
          <a:p>
            <a:pPr indent="812800" algn="l" latinLnBrk="0"/>
            <a:r>
              <a:rPr lang="en-US" altLang="zh-CN" sz="1600" dirty="0"/>
              <a:t>pip install pyinstaller</a:t>
            </a:r>
            <a:r>
              <a:rPr lang="zh-CN" altLang="en-US" sz="1600" dirty="0"/>
              <a:t>。</a:t>
            </a:r>
          </a:p>
          <a:p>
            <a:pPr indent="812800" algn="l" latinLnBrk="0"/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</a:rPr>
              <a:t>结束后输入</a:t>
            </a:r>
          </a:p>
          <a:p>
            <a:pPr indent="812800" algn="l" latinLnBrk="0"/>
            <a:r>
              <a:rPr lang="en-US" altLang="zh-CN" sz="1600" dirty="0"/>
              <a:t>pyinstaller -F temp.py</a:t>
            </a:r>
            <a:r>
              <a:rPr lang="zh-CN" altLang="en-US" sz="1600" dirty="0"/>
              <a:t>，</a:t>
            </a:r>
          </a:p>
          <a:p>
            <a:pPr indent="812800" algn="l" latinLnBrk="0"/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完成后会显示成功的相关信息，以及该</a:t>
            </a:r>
            <a:r>
              <a:rPr lang="en-US" altLang="zh-CN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exe</a:t>
            </a:r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程序的位置。根据该路径就可以找到生成的</a:t>
            </a:r>
            <a:r>
              <a:rPr lang="en-US" altLang="zh-CN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exe</a:t>
            </a:r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程序。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2455" y="-3810"/>
            <a:ext cx="10461625" cy="1476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8900"/>
            <a:ext cx="10515600" cy="5285105"/>
          </a:xfrm>
        </p:spPr>
        <p:txBody>
          <a:bodyPr>
            <a:normAutofit/>
          </a:bodyPr>
          <a:lstStyle/>
          <a:p>
            <a:pPr indent="812800" algn="l" latinLnBrk="0"/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在</a:t>
            </a:r>
            <a:r>
              <a:rPr lang="en-US" altLang="zh-CN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Spyder</a:t>
            </a:r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里面打开</a:t>
            </a:r>
            <a:r>
              <a:rPr lang="en-US" altLang="zh-CN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temp.py</a:t>
            </a:r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文件，然后选中所有指令</a:t>
            </a: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功能介绍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——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实例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查询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565" y="2087245"/>
            <a:ext cx="5133975" cy="43402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basetag"/>
  <p:tag name="KSO_WM_TEMPLATE_INDEX" val="2016369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32"/>
  <p:tag name="KSO_WM_SLIDE_INDEX" val="32"/>
  <p:tag name="KSO_WM_SLIDE_ITEM_CNT" val="0"/>
  <p:tag name="KSO_WM_SLIDE_TYPE" val="endPage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basetag"/>
  <p:tag name="KSO_WM_TEMPLATE_INDEX" val="2016369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1"/>
  <p:tag name="KSO_WM_TAG_VERSION" val="1.0"/>
  <p:tag name="KSO_WM_TEMPLATE_THUMBS_INDEX" val="1、6、7、8、9、10、16、18、19、20、21、22、24、25、31、32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6"/>
  <p:tag name="KSO_WM_SLIDE_INDEX" val="6"/>
  <p:tag name="KSO_WM_SLIDE_ITEM_CNT" val="0"/>
  <p:tag name="KSO_WM_SLIDE_TYPE" val="contents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859</Words>
  <Application>Microsoft Office PowerPoint</Application>
  <PresentationFormat>自定义</PresentationFormat>
  <Paragraphs>135</Paragraphs>
  <Slides>16</Slides>
  <Notes>15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1_Office 主题</vt:lpstr>
      <vt:lpstr>未来五天天气情况查询</vt:lpstr>
      <vt:lpstr>PowerPoint 演示文稿</vt:lpstr>
      <vt:lpstr>1、自我介绍</vt:lpstr>
      <vt:lpstr>2、项目简介</vt:lpstr>
      <vt:lpstr>代码、结构展示</vt:lpstr>
      <vt:lpstr>PowerPoint 演示文稿</vt:lpstr>
      <vt:lpstr>PowerPoint 演示文稿</vt:lpstr>
      <vt:lpstr>PowerPoint 演示文稿</vt:lpstr>
      <vt:lpstr>功能介绍——实例查询</vt:lpstr>
      <vt:lpstr>PowerPoint 演示文稿</vt:lpstr>
      <vt:lpstr>功能介绍——exe展示</vt:lpstr>
      <vt:lpstr>PowerPoint 演示文稿</vt:lpstr>
      <vt:lpstr>3、本周计划</vt:lpstr>
      <vt:lpstr>4、时间安排</vt:lpstr>
      <vt:lpstr>4、收获</vt:lpstr>
      <vt:lpstr> 项目展示完毕THANK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lenovo</cp:lastModifiedBy>
  <cp:revision>46</cp:revision>
  <dcterms:created xsi:type="dcterms:W3CDTF">2018-06-04T02:18:06Z</dcterms:created>
  <dcterms:modified xsi:type="dcterms:W3CDTF">2018-06-04T13:34:15Z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